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ink/ink1.xml" ContentType="application/inkml+xml"/>
  <Override PartName="/ppt/ink/ink2.xml" ContentType="application/inkml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57" r:id="rId12"/>
    <p:sldId id="272" r:id="rId13"/>
    <p:sldId id="273" r:id="rId14"/>
    <p:sldId id="279" r:id="rId15"/>
    <p:sldId id="274" r:id="rId16"/>
    <p:sldId id="280" r:id="rId17"/>
    <p:sldId id="276" r:id="rId18"/>
    <p:sldId id="278" r:id="rId19"/>
    <p:sldId id="275" r:id="rId20"/>
    <p:sldId id="281" r:id="rId21"/>
    <p:sldId id="277" r:id="rId22"/>
    <p:sldId id="256" r:id="rId23"/>
  </p:sldIdLst>
  <p:sldSz cx="12192000" cy="6858000"/>
  <p:notesSz cx="6858000" cy="9144000"/>
  <p:embeddedFontLst>
    <p:embeddedFont>
      <p:font typeface="맑은 고딕" panose="020B0503020000020004" pitchFamily="34" charset="-127"/>
      <p:regular r:id="rId24"/>
      <p:bold r:id="rId25"/>
    </p:embeddedFont>
    <p:embeddedFont>
      <p:font typeface="나눔스퀘어" panose="020F0502020204030204" pitchFamily="34" charset="0"/>
      <p:regular r:id="rId26"/>
      <p:bold r:id="rId27"/>
      <p:italic r:id="rId28"/>
      <p:boldItalic r:id="rId29"/>
    </p:embeddedFont>
    <p:embeddedFont>
      <p:font typeface="나눔스퀘어 Bold" panose="020F0502020204030204" pitchFamily="34" charset="0"/>
      <p:regular r:id="rId30"/>
      <p:bold r:id="rId31"/>
      <p:italic r:id="rId32"/>
      <p:boldItalic r:id="rId33"/>
    </p:embeddedFont>
    <p:embeddedFont>
      <p:font typeface="나눔스퀘어 ExtraBold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7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5T12:49:10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1200 40 8027,'-52'19'0,"1"-3"0,28-16 0,0 0 0,0 0 0,2 0 0,3 0 0,2 0 0,5 0 0,-3 0 0,6 0 0,-4 0 0,4 0 0,-2 0 0,7 2 0,3 0 0,9 2 0,7-2 0,10-1 0,3 2 0,8-3 0,-5 0 0,9 0 0,-4 0 0,2 0 0,-11 0 0,-3 0 0,-5 0 0,-4 0 0,-5 0 0,-2 0 0,-4 3 0,-5 1 0,-13-1 0,-12 3 0,-14-1 0,-11 4 0,-10 0 0,-9 2 0,0-2 0,3 1 0,4-3 0,7 0 0,-3-1 0,5 1 0,11 0 0,3 0 0,6 0 0,4-2 0,6-1 0,3-2 0,9 1 0,10-3 0,13 0 0,27-12 0,26-7 0,14-4 0,6 0 0,8 0 0,-24 9 0,2-3 0,-12 3 0,-3 4 0,-12 3 0,-16 3 0,-16 4 0,-19 0 0,-21 0 0,-33 0 0,-20 0 0,-7 0 0,-2 0 0,0 0 0,16-1 0,-2-1 0,10 1 0,-1-1 0,6 1 0,4 1 0,9 0 0,4 0 0,8 0 0,10 3 0,8 2 0,7 4 0,8 5 0,18 3 0,13 1 0,15-1 0,20-4 0,6-1 0,3-2 0,-10-6 0,-4-2 0,-12-1 0,-2-1 0,-8 0 0,-12 0 0,-7 0 0,-13 0 0,-18 0 0,-16 0 0,-16 3 0,-11 0 0,-10 4 0,12 0 0,-9 0 0,13 0 0,2 0 0,11 0 0,8 0 0,11 0 0,11 0 0,10 0 0,26-4 0,20 1 0,30-4 0,15-7 0,-37 3 0,0-1 0,40-7 0,-4-1 0,-21 1 0,-6 0 0,2 3 0,-20-3 0,-19 3 0,-10 3 0,-18 0 0,-9 1 0,-15 2 0,-26 0 0,-10 3 0,-4 0 0,-8 0 0,-2 0 0,14 3 0,-6 1 0,20 3 0,-5 0 0,11 0 0,16 0 0,14-4 0,32 1 0,19-14 0,21-4 0,-2-2 0,-7-2 0,-3 3 0,-3-4 0,-13 5 0,-12 2 0,-33 6 0,-13 1 0,-10 3 0,-16 1 0,3 1 0,-11 0 0,2 6 0,1 4 0,12-1 0,1 4 0,12-2 0,4-1 0,5 0 0,7-3 0,7 0 0,13-3 0,24-1 0,16-6 0,28-8 0,9-7 0,-9-2 0,-1-1 0,-17 4 0,1 0 0,-21 3 0,-35 3 0,-42 6 0,-32 7 0,24 1 0,-3 1 0,1 1 0,1 1 0,-42 7 0,21 1 0,3 0 0,2-1 0,13-1 0,13-2 0,12-4 0,11 1 0,10 0 0,5 0 0,4 6 0,11 2 0,0 2 0,8 0 0,-2 0 0,1-4 0,-1 0 0,-3-2 0,0 3 0,-6-5 0,6 1 0,-9-7 0,0-3 0,3 0 0,1 0 0,5 0 0,5-3 0,4 2 0,3-5 411,2 2 1,2-2 282,2-1-36,-5 0 0,-3 2-35,-8 0-32,-1 4 0,-5-2-31,-1 3-29,1-3 0,-2 2-27,0-1-18,-3-2-125,6 3 1,5-4-362,7 2-321,5-2 1,3 3 151,6-5 1,-2 3-471,6-5 341,-10 3 1,10-2 25,-14 3 0,-2 3 0,-7-2-95,-6 1 0,-4 0-3844,-5 1 4211,-18 1 0,-7-7 0,-19 4 0,-10 2 0,-8 6 0,-7 3 0,1 2 0,3 0 0,-3 4 0,15-5 0,-5 4 0,6-2 0,10 2 0,3 1 0,7-5 0,2 1 0,4-1 0,1-5 0,6 3 0,-2-4 0,2 0 0,1-2 0,2 0 0,-4 0 0,-2 0 0,-1-3 0,-5 2 0,0-1 0,3-2 0,-2 3 0,5-4 0,2 3 0,4-2 0,1 1 0,6-2 0,13 4 0,19-5 0,22 4 0,21 0 0,23 2 0,-40-1 0,1 2 0,42 5 0,-44-3 0,-1 2 0,31 8 0,6 4 0,-29-3 0,7 0 0,-14-3 0,-11-4 0,-7 0 0,-14-4 0,-2 0 0,-7-2 0,-2-1 0,-3 0 0,0 0 0,0-7 0,0-2 0,6-9 0,1-7 0,11-3 0,3-2 0,5-2 0,4 5 0,0 2 0,2 2 0,-7 7 0,3 0 0,-10 6 0,1 3 0,-7 3 0,0 4 0,-3 0 0,-3 0 0,-3 3 0,0 2 0,-1 4 0,0-1 0,4 2 0,2-3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5T12:49:31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2126 409 8027,'67'-58'0,"-37"23"0,-37 24 0,-25 9 0,-1-1 0,-11-2 0,4 3 0,-11-2 0,-4-1 0,-2-2 0,-7 0 0,11 0 0,0 0 0,3-2 0,-6 0 0,7-3 0,3 0 0,3-1 0,2-4 0,-4 0 0,4-1 0,-10 1 0,11 4 0,-10 1 0,0 3 0,-1 4 0,-2 0 0,-2 4 0,0-2 0,0 3 0,-7 0 0,2 1 0,-7 1 0,14 2 0,4 3 0,6-1 0,7 1 0,10 0 0,10 0 0,25 3 0,30 1 0,32 3 0,-17-4 0,2 0 0,0-1 0,2 1 0,9 3 0,-1-1 0,-13-2 0,-1-1 0,-1 2 0,-2-2 0,27 5 0,-6 0 0,-9-3 0,-17-2 0,-17-1 0,-24-4 0,-23-1 0,-25-3 0,-22 0 0,-12 0 0,11 0 0,-3 0 0,13 0 0,3 0 0,2 0 0,8 0 0,26 0 0,35-7 0,47-6 0,-16 1 0,4 0 0,7-3 0,-1 0 0,-2 0 0,-2 0 0,32-8 0,-4 0 0,1 0 0,-24 3 0,-19 6 0,-34 6 0,-30 9 0,-14 1 0,-5 2 0,-4 8 0,-7 4 0,13-2 0,-8 6 0,18-6 0,5 3 0,14-5 0,11-1 0,26-5 0,22-5 0,32-5 0,-1-4 0,16-8 0,-17 3 0,1-3 0,-20 9 0,-4 1 0,-28 2 0,-36 7 0,-29 5 0,-20 8 0,-7 5 0,2 5 0,5-3 0,5 0 0,17-3 0,1 3 0,17-3 0,22-4 0,28-4 0,19-5 0,20-4 0,4-3 0,-9 0 0,1-6 0,-12 0 0,-4-3 0,-11 4 0,-13 1 0,-11 2 0,-35-1 0,-14 3 0,-22-2 0,-15 0 0,-2 0 0,-6 1 0,1 1 0,7 0 0,6 3 0,25 1 0,6 3 0,13 0 0,44 0 0,21-3 0,33-2 0,2-1 0,0-6 0,-9-2 0,-6-5 0,0-4 0,-20-5 0,-16 0 0,-29 2 0,-21-1 0,-13 9 0,-20-2 0,-6 6 0,-3 0 0,-3 3 0,5 2 0,1-2 0,20 2 0,3-5 0,18-5 0,49-2 0,30-3 0,26 6 0,0 4 0,-5 5 0,-4 1 0,-15-1 0,-5-1 0,-40 1 0,-42 2 0,-29 0 0,-14 0 0,-13 0 0,18 0 0,-5 1 0,14 1 0,4 2 0,11 3 0,16 0 0,12-3 0,38-1 0,16-12 0,21-2 0,-2-4 0,-7 1 0,-6 1 0,1-2 0,-13 3 0,-30 5 0,-33 9 0,-30 11 0,-14 12 0,-5 8 0,1 6 0,19-6 0,-8 6 0,17 0 0,19-6 0,17 5 0,35-17 0,29-5 0,48-13 0,-43-3 0,1 0 0,9-2 0,-3-2 0,25-6 0,-1-2 0,-9-1 0,-19 1 0,-7-2 0,-19 2 0,-48 8 0,-16 1 0,-13 3 0,-13 4 0,-1 3 0,11 4 0,4 7 0,6 2 0,7 6 0,12 0 0,8 2 0,23 1 0,20-14 0,24-1 0,10-5 0,-13-5 0,8-1 0,-14-3 0,-2-1 0,-15-1 0,-11-5 0,-33-7 0,-17-1 0,-22-4 0,-9 1 0,-12 0 0,-6 2 0,-4 5 0,5 2 0,10 4 0,5 2 0,25-1 0,5-3 0,13-6 0,48-9 0,22-5 0,12-1 0,12-3 0,-6 4 0,-9-1 0,2-1 0,-21 1 0,-16 8 0,-43 10 0,-16 8 0,-15 1 0,-10 2 0,-3 1 0,0 8 0,13 2 0,6 4 0,6-1 0,11-2 0,9 1 0,9-3 0,29-1 0,14-6 0,23-2 0,-5-1 0,0-2 0,-2-1 0,-19 1 0,-19-2 0,-46 3 0,-23 0 0,-20 0 0,-11 3 0,10 2 0,-1 4 0,-2 2 0,28 0 0,-4 1 0,10-4 0,32 1 0,16-4 0,32-5 0,36-10 0,22-6 0,-41 5 0,1 0 0,36-8 0,-12 1 0,-9-1 0,-13-3 0,-8-3 0,-36-1 0,-51 9 0,-33 4 0,-16 2 0,-1 7 0,-6 2 0,3 4 0,44 1 0,0 1 0,-35 7 0,2 3 0,24-1 0,5 1 0,10 3 0,27-5 0,22-1 0,30-2 0,50-6 0,6 0 0,-39-2 0,2-2 0,0 1 0,-2 0 0,25 0 0,10-3 0,-18-1 0,-26-2 0,-10-1 0,-29 3 0,-35 1 0,-18 3 0,-16 3 0,-5 5 0,-10 5 0,1 7 0,3 6 0,4 4 0,5 1 0,5 2 0,9-3 0,0 0 0,15-8 0,-1 4 0,17-10 0,22 0 0,40-15 0,29-5 0,23-7 0,0-6 0,-7 3 0,-3 1 0,-11-1 0,-2-2 0,-32-2 0,-44 2 0,-32 0 0,-44 3 0,32 6 0,0 2 0,-41-2 0,5 4 0,16 3 0,3 0 0,5 0 0,5 3 0,34 1 0,32 0 0,38-2 0,23-7 0,2-7 0,7-8 0,-20 2 0,9-4 0,-18 5 0,2 1 0,-24 6 0,-19 3 0,-36 4 0,-24 3 0,-13 0 0,-18 0 0,0 0 0,18 0 0,-14 0 0,25 3 0,-1 1 0,11 2 0,21 1 0,26 0 0,50 1 0,37 1 0,-34-5 0,2 0 0,0 1 0,-2 0 0,-1-2 0,-2 1 0,30 3 0,1 0 0,-1-1 0,-25-2 0,-9 2 0,-49-3 0,-26 2 0,-27 1 0,-30-4 0,-16 2 0,45-2 0,-1 1 0,3 3 0,1 1 0,1 1 0,1 0 0,-3 1 0,3 1 0,-16 11 0,-7 0 0,16 0 0,5-1 0,16 0 0,14-4 0,28-8 0,30-10 0,20-14 0,28-9 0,1-7 0,-10 1 0,-10 4 0,-3 2 0,-8 0 0,-5 2 0,-23 6 0,-11 1 0,-35 4 0,-23 5 0,-25 0 0,-24 3 0,-9 1 0,3 3 0,44 2 0,0-1 0,-21 1 0,-11 3 0,13-1 0,4 2 0,15-1 0,15 1 0,14-5 0,15 1 0,30-10 0,36-9 0,30-11 0,-36 12 0,-1 1 0,41-14 0,-11 5 0,-6 0 0,-12 6 0,0-3 0,-21 10 0,-17-1 0,-26 10 0,-18 0 0,-21 2 0,-14 0 0,-5 0 0,6 0 0,3 0 0,7 0 0,4 1 0,8 1 0,13 2 0,11 3 0,19-1 0,17 1 0,42 0 0,-15-2 0,4 0 0,16-1 0,2 1 0,-7 1 0,-2 0 0,2-2 0,-3 0 0,-17 1 0,0 0 0,10 0 0,2 0 0,-1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018348" y="2180362"/>
            <a:ext cx="4155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기계학습</a:t>
            </a:r>
            <a:endParaRPr lang="en-US" altLang="ko-KR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텀프로젝트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4601042" y="4087683"/>
            <a:ext cx="2989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17011520</a:t>
            </a:r>
            <a:r>
              <a: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조영래</a:t>
            </a: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1 - PCA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F3FA4-3B04-454F-9B96-71273D364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74" y="1475120"/>
            <a:ext cx="5015133" cy="3841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C8FA8E-6B85-604B-BB6B-59AAC09A5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186" y="1475120"/>
            <a:ext cx="3358163" cy="21889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B8E513-7990-1740-BC20-4F2BE50E2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019" y="1475120"/>
            <a:ext cx="2675416" cy="21889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8F35F9-7A7C-4F45-B99E-CF828A493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706" y="3776887"/>
            <a:ext cx="3441995" cy="2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77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2 - Scaling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98F2A18-B819-D44D-B2F1-2BA58D52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350" y="1336167"/>
            <a:ext cx="6623300" cy="52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97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3 – parameter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795DAD-6730-AA44-AC5A-EEFB110C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9" y="2652808"/>
            <a:ext cx="3976023" cy="40516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B544A7-DA82-924D-A42F-D989E90A3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860" y="1150696"/>
            <a:ext cx="3976023" cy="4085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7CF6E5-AFB5-084C-9B92-D091692CD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44" y="5529601"/>
            <a:ext cx="4054939" cy="1081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A11100-AD91-B848-AD43-8AEFF1EDF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39" y="1216275"/>
            <a:ext cx="4545605" cy="12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68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4 –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n_fft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256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20F814-D7B0-A64A-A3F9-41257801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309586"/>
            <a:ext cx="5510815" cy="51780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05A93C-FB0B-4948-94E7-3376F8398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028" y="1336167"/>
            <a:ext cx="6185823" cy="47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01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4 –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n_fft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256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99933E-6016-3E43-87CF-A09486347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5" y="1313317"/>
            <a:ext cx="3692637" cy="4231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B87CD9-897E-674D-8C89-51DC5A8F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13317"/>
            <a:ext cx="3694010" cy="39257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E38CE1-36A8-D14C-9D26-EB011A21F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872" y="5353493"/>
            <a:ext cx="5029200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4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5 –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n_fft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512 * 2,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sample_rate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22050 * 2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1CD466-B18A-C24A-9499-DD016055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31" y="1477925"/>
            <a:ext cx="4891976" cy="48271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E88B18-F52A-1149-B7DF-552D8CE9C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795" y="1028700"/>
            <a:ext cx="4133641" cy="43408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916ED4-DC16-0B46-B6C5-8615F15B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95" y="5427053"/>
            <a:ext cx="3474423" cy="143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16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5 –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n_fft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512 * 2,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sample_rate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22050 * 2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957F4-B45E-2141-BA45-9194775E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3" y="1336167"/>
            <a:ext cx="4995680" cy="52619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2AF98D-B4FC-EF4E-8A7A-5DD987034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602" y="2942118"/>
            <a:ext cx="6224681" cy="172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54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AutoML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862B1-750B-6244-ADB8-4E291BCC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251103"/>
            <a:ext cx="5246746" cy="2365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EE00FB-8F1D-9646-98B4-E5129A71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01" y="4216402"/>
            <a:ext cx="1265094" cy="24880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189616-DFED-7D44-824C-01ACB9162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525" y="4216402"/>
            <a:ext cx="1283882" cy="24880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CB1A5A-DBB9-454F-9DC6-D87BC23BF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394" y="4216402"/>
            <a:ext cx="1335237" cy="2488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25BA14-EC30-AB48-AA87-8AE5DBB965D5}"/>
              </a:ext>
            </a:extLst>
          </p:cNvPr>
          <p:cNvSpPr txBox="1"/>
          <p:nvPr/>
        </p:nvSpPr>
        <p:spPr>
          <a:xfrm>
            <a:off x="303195" y="3758475"/>
            <a:ext cx="14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spectrogram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407A8-5EC5-3446-B7EE-338672A92046}"/>
              </a:ext>
            </a:extLst>
          </p:cNvPr>
          <p:cNvSpPr txBox="1"/>
          <p:nvPr/>
        </p:nvSpPr>
        <p:spPr>
          <a:xfrm>
            <a:off x="2685049" y="3763657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mel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62B14-663D-154B-900E-E7A0B068DC0F}"/>
              </a:ext>
            </a:extLst>
          </p:cNvPr>
          <p:cNvSpPr txBox="1"/>
          <p:nvPr/>
        </p:nvSpPr>
        <p:spPr>
          <a:xfrm>
            <a:off x="4746015" y="375847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mfcc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EE02B7-C4C1-F346-8F89-B5C8C3269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11" y="3067275"/>
            <a:ext cx="4348395" cy="1382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846287-0F6A-534D-A693-C65A4EDF2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11" y="1297286"/>
            <a:ext cx="4348395" cy="14066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434DDA-2978-8246-8DC8-D3937A6D8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52" y="4813019"/>
            <a:ext cx="4406954" cy="14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17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AutoML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E238DC-1225-EE44-900A-9006B15C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4" y="1438496"/>
            <a:ext cx="8712200" cy="1790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6AEC31-2E24-B142-97C2-15F8DCA87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88" y="3428999"/>
            <a:ext cx="1296483" cy="31215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E68D60-552A-6C45-A217-2BD644673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507" y="3898051"/>
            <a:ext cx="7948886" cy="21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26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AutoML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n_fft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256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18A822-960D-2847-9950-8E3A31F0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76" y="1732516"/>
            <a:ext cx="1631227" cy="317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96DBCA-5A76-B441-B2D3-57D660870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913" y="1807535"/>
            <a:ext cx="1578716" cy="3041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C8166D-ECC5-C44F-816A-E229F2C63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765" y="1844158"/>
            <a:ext cx="1547670" cy="29537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91A7F6-784A-9444-B746-D0973703E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85" y="1135192"/>
            <a:ext cx="4322563" cy="143007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B05C4B0-8442-3949-81EC-E7559F0D91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26" y="2736488"/>
            <a:ext cx="4322564" cy="1385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16E0A2-EB0D-164A-A4CC-EE63DCDCF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85" y="4797942"/>
            <a:ext cx="4322564" cy="14150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B1787B-709F-3748-AA1F-645B4286810B}"/>
              </a:ext>
            </a:extLst>
          </p:cNvPr>
          <p:cNvSpPr txBox="1"/>
          <p:nvPr/>
        </p:nvSpPr>
        <p:spPr>
          <a:xfrm>
            <a:off x="418577" y="1226727"/>
            <a:ext cx="14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spectrogram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77E67-31E0-5641-93AD-DE7C5E8551D9}"/>
              </a:ext>
            </a:extLst>
          </p:cNvPr>
          <p:cNvSpPr txBox="1"/>
          <p:nvPr/>
        </p:nvSpPr>
        <p:spPr>
          <a:xfrm>
            <a:off x="2876379" y="136318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mel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22DF0-8BD5-604D-A216-8B78CC75B3C5}"/>
              </a:ext>
            </a:extLst>
          </p:cNvPr>
          <p:cNvSpPr txBox="1"/>
          <p:nvPr/>
        </p:nvSpPr>
        <p:spPr>
          <a:xfrm>
            <a:off x="4741592" y="136318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mfcc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4BC-B75B-7B4F-B263-51DDE5272EA9}"/>
              </a:ext>
            </a:extLst>
          </p:cNvPr>
          <p:cNvSpPr txBox="1"/>
          <p:nvPr/>
        </p:nvSpPr>
        <p:spPr>
          <a:xfrm>
            <a:off x="5439821" y="5320781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submission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3983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77418" y="3043535"/>
            <a:ext cx="1444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2DE98-8D87-4402-A68D-4C31CB7FDDE6}"/>
              </a:ext>
            </a:extLst>
          </p:cNvPr>
          <p:cNvSpPr txBox="1"/>
          <p:nvPr/>
        </p:nvSpPr>
        <p:spPr>
          <a:xfrm>
            <a:off x="6133506" y="1085383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9BDF5-C3CE-4DE3-906D-B0EA56CAEABE}"/>
              </a:ext>
            </a:extLst>
          </p:cNvPr>
          <p:cNvSpPr txBox="1"/>
          <p:nvPr/>
        </p:nvSpPr>
        <p:spPr>
          <a:xfrm>
            <a:off x="6952961" y="1208493"/>
            <a:ext cx="1965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Skeleton Code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54CB8-D00A-4BE4-B0BF-F9E5A0D3F8E9}"/>
              </a:ext>
            </a:extLst>
          </p:cNvPr>
          <p:cNvSpPr txBox="1"/>
          <p:nvPr/>
        </p:nvSpPr>
        <p:spPr>
          <a:xfrm>
            <a:off x="6133506" y="2777688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952961" y="2900798"/>
            <a:ext cx="1743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A8A7B-A1D7-4DCC-8E2C-83109D3256EB}"/>
              </a:ext>
            </a:extLst>
          </p:cNvPr>
          <p:cNvSpPr txBox="1"/>
          <p:nvPr/>
        </p:nvSpPr>
        <p:spPr>
          <a:xfrm>
            <a:off x="6133506" y="4469993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090683-093A-49C2-9F64-804EF330738A}"/>
              </a:ext>
            </a:extLst>
          </p:cNvPr>
          <p:cNvSpPr txBox="1"/>
          <p:nvPr/>
        </p:nvSpPr>
        <p:spPr>
          <a:xfrm>
            <a:off x="6952961" y="4593103"/>
            <a:ext cx="1178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AutoML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AutoML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n_fft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256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56AAF6-828C-5146-80C1-6F7ED808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12" y="4253061"/>
            <a:ext cx="5173060" cy="14209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A54D33-E805-1548-AC73-553B9B14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818" y="3556904"/>
            <a:ext cx="1486759" cy="2813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82DE6E-E7AF-C54C-8738-BD99FA2A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820" y="1552320"/>
            <a:ext cx="5880032" cy="128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AutoML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n_fft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512 * 2,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sample_rate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22050 * 2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776EEF-AA58-8F49-AD30-6127A09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161" y="2069224"/>
            <a:ext cx="2311400" cy="421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E98EFD-A6AB-8645-B353-F7EFF8825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763" y="2069224"/>
            <a:ext cx="2324100" cy="4203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79B3CA-A572-8B47-A831-A6D354A17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522" y="2069224"/>
            <a:ext cx="2070100" cy="414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1D6C5F-169C-184E-86E7-B79E702B0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34" y="2196224"/>
            <a:ext cx="2235200" cy="407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10BFB7-9375-1D42-8805-E755CF5933EE}"/>
              </a:ext>
            </a:extLst>
          </p:cNvPr>
          <p:cNvSpPr txBox="1"/>
          <p:nvPr/>
        </p:nvSpPr>
        <p:spPr>
          <a:xfrm>
            <a:off x="951384" y="1427796"/>
            <a:ext cx="14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spectrogram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D6664F-F68A-8247-841A-2D317EA84002}"/>
              </a:ext>
            </a:extLst>
          </p:cNvPr>
          <p:cNvSpPr txBox="1"/>
          <p:nvPr/>
        </p:nvSpPr>
        <p:spPr>
          <a:xfrm>
            <a:off x="4361680" y="142779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mel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8DE80-88B1-704C-81A3-3E6F5988DC71}"/>
              </a:ext>
            </a:extLst>
          </p:cNvPr>
          <p:cNvSpPr txBox="1"/>
          <p:nvPr/>
        </p:nvSpPr>
        <p:spPr>
          <a:xfrm>
            <a:off x="7090816" y="137876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mfcc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5A343-A311-1348-BEF0-B6E2953AABA5}"/>
              </a:ext>
            </a:extLst>
          </p:cNvPr>
          <p:cNvSpPr txBox="1"/>
          <p:nvPr/>
        </p:nvSpPr>
        <p:spPr>
          <a:xfrm>
            <a:off x="9313289" y="1150797"/>
            <a:ext cx="2302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mfcc</a:t>
            </a:r>
            <a:endParaRPr kumimoji="1" lang="en-US" altLang="ko-Kore-KR" dirty="0"/>
          </a:p>
          <a:p>
            <a:r>
              <a:rPr kumimoji="1" lang="en-US" altLang="ko-Kore-KR" dirty="0"/>
              <a:t>ensemble size 200</a:t>
            </a:r>
          </a:p>
          <a:p>
            <a:r>
              <a:rPr kumimoji="1" lang="en-US" altLang="ko-Kore-KR" dirty="0"/>
              <a:t>ensemble </a:t>
            </a:r>
            <a:r>
              <a:rPr kumimoji="1" lang="en-US" altLang="ko-Kore-KR" dirty="0" err="1"/>
              <a:t>nbest</a:t>
            </a:r>
            <a:r>
              <a:rPr kumimoji="1" lang="en-US" altLang="ko-Kore-KR" dirty="0"/>
              <a:t> 100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5022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428717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6" y="307467"/>
            <a:ext cx="649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 – Feature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추출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extract_feature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42DBC-D9D0-5841-85BE-F18534EE8A03}"/>
              </a:ext>
            </a:extLst>
          </p:cNvPr>
          <p:cNvSpPr txBox="1"/>
          <p:nvPr/>
        </p:nvSpPr>
        <p:spPr>
          <a:xfrm>
            <a:off x="247345" y="1132608"/>
            <a:ext cx="7897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 err="1"/>
              <a:t>Sampling&amp;Quantization</a:t>
            </a:r>
            <a:r>
              <a:rPr lang="en" altLang="ko-Kore-KR" dirty="0"/>
              <a:t>(</a:t>
            </a:r>
            <a:r>
              <a:rPr lang="en" altLang="ko-Kore-KR" dirty="0" err="1"/>
              <a:t>continuos</a:t>
            </a:r>
            <a:r>
              <a:rPr lang="en" altLang="ko-Kore-KR" dirty="0"/>
              <a:t> audio signal) --&gt; Discrete audio signal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9889AA-15AF-DE46-974D-D22FFC06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714649"/>
            <a:ext cx="5279636" cy="4919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7BC783-79D4-704C-A6F8-B02BC9D49F75}"/>
              </a:ext>
            </a:extLst>
          </p:cNvPr>
          <p:cNvSpPr txBox="1"/>
          <p:nvPr/>
        </p:nvSpPr>
        <p:spPr>
          <a:xfrm>
            <a:off x="6337004" y="5171394"/>
            <a:ext cx="4401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음성</a:t>
            </a:r>
            <a:r>
              <a:rPr lang="en-US" altLang="ko-KR" sz="1000" dirty="0"/>
              <a:t>(</a:t>
            </a:r>
            <a:r>
              <a:rPr lang="en" altLang="ko-Kore-KR" sz="1000" dirty="0"/>
              <a:t>Audio) </a:t>
            </a:r>
            <a:r>
              <a:rPr lang="ko-KR" altLang="en-US" sz="1000" dirty="0"/>
              <a:t>데이터는 공기 분자가 진동하면서 발생하기에</a:t>
            </a:r>
            <a:r>
              <a:rPr lang="en-US" altLang="ko-KR" sz="1000" dirty="0"/>
              <a:t>, </a:t>
            </a:r>
            <a:r>
              <a:rPr lang="ko-KR" altLang="en-US" sz="1000" dirty="0"/>
              <a:t>아래 그림과 같이 주기와 진폭을 가지는 그래프로 표현할 수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음성 데이터는 </a:t>
            </a:r>
            <a:r>
              <a:rPr lang="en" altLang="ko-Kore-KR" sz="1000" dirty="0"/>
              <a:t>x</a:t>
            </a:r>
            <a:r>
              <a:rPr lang="ko-KR" altLang="en-US" sz="1000" dirty="0"/>
              <a:t>축은 시간</a:t>
            </a:r>
            <a:r>
              <a:rPr lang="en-US" altLang="ko-KR" sz="1000" dirty="0"/>
              <a:t>, </a:t>
            </a:r>
            <a:r>
              <a:rPr lang="en" altLang="ko-Kore-KR" sz="1000" dirty="0"/>
              <a:t>y</a:t>
            </a:r>
            <a:r>
              <a:rPr lang="ko-KR" altLang="en-US" sz="1000" dirty="0"/>
              <a:t>축은 </a:t>
            </a:r>
            <a:r>
              <a:rPr lang="en" altLang="ko-Kore-KR" sz="1000" dirty="0"/>
              <a:t>amplitude(</a:t>
            </a:r>
            <a:r>
              <a:rPr lang="ko-KR" altLang="en-US" sz="1000" dirty="0"/>
              <a:t>진폭</a:t>
            </a:r>
            <a:r>
              <a:rPr lang="en-US" altLang="ko-KR" sz="1000" dirty="0"/>
              <a:t>)</a:t>
            </a:r>
            <a:r>
              <a:rPr lang="ko-KR" altLang="en-US" sz="1000" dirty="0"/>
              <a:t>을 의미</a:t>
            </a:r>
            <a:endParaRPr kumimoji="1" lang="ko-Kore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62DB0-A7C1-3846-BC38-8DCAF9703689}"/>
              </a:ext>
            </a:extLst>
          </p:cNvPr>
          <p:cNvSpPr txBox="1"/>
          <p:nvPr/>
        </p:nvSpPr>
        <p:spPr>
          <a:xfrm>
            <a:off x="6464596" y="1860698"/>
            <a:ext cx="4859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000" dirty="0"/>
              <a:t>Sampling</a:t>
            </a:r>
            <a:r>
              <a:rPr lang="ko-KR" altLang="en-US" sz="1000" dirty="0"/>
              <a:t>을 할 때 </a:t>
            </a:r>
            <a:r>
              <a:rPr lang="en-US" altLang="ko-KR" sz="1000" dirty="0"/>
              <a:t>1</a:t>
            </a:r>
            <a:r>
              <a:rPr lang="ko-KR" altLang="en-US" sz="1000" dirty="0"/>
              <a:t>초에 몇 개의 </a:t>
            </a:r>
            <a:r>
              <a:rPr lang="en" altLang="ko-Kore-KR" sz="1000" dirty="0"/>
              <a:t>sample</a:t>
            </a:r>
            <a:r>
              <a:rPr lang="ko-KR" altLang="en-US" sz="1000" dirty="0"/>
              <a:t>을 추출하여 사용할 것인지를 </a:t>
            </a:r>
            <a:r>
              <a:rPr lang="en" altLang="ko-Kore-KR" sz="1000" dirty="0"/>
              <a:t>sample rate</a:t>
            </a:r>
            <a:r>
              <a:rPr lang="ko-KR" altLang="en-US" sz="1000" dirty="0" err="1"/>
              <a:t>라고</a:t>
            </a:r>
            <a:r>
              <a:rPr lang="ko-KR" altLang="en-US" sz="1000" dirty="0"/>
              <a:t> 하며 </a:t>
            </a:r>
            <a:r>
              <a:rPr lang="en" altLang="ko-Kore-KR" sz="1000" dirty="0"/>
              <a:t>sample rate</a:t>
            </a:r>
            <a:r>
              <a:rPr lang="ko-KR" altLang="en-US" sz="1000" dirty="0"/>
              <a:t>가 클수록 원본 사운드와 유사한 표현을 할 수 있지만</a:t>
            </a:r>
            <a:r>
              <a:rPr lang="en-US" altLang="ko-KR" sz="1000" dirty="0"/>
              <a:t>, </a:t>
            </a:r>
            <a:r>
              <a:rPr lang="ko-KR" altLang="en-US" sz="1000" dirty="0"/>
              <a:t>더 많은 메모리 공간을 차지합니다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87297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6" y="307467"/>
            <a:ext cx="8541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 – Feature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추출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extract_feature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00EF2-D8A3-5445-A78D-990E7503CE2D}"/>
              </a:ext>
            </a:extLst>
          </p:cNvPr>
          <p:cNvSpPr txBox="1"/>
          <p:nvPr/>
        </p:nvSpPr>
        <p:spPr>
          <a:xfrm>
            <a:off x="247345" y="1336167"/>
            <a:ext cx="74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Short Time Fourier </a:t>
            </a:r>
            <a:r>
              <a:rPr lang="en" altLang="ko-Kore-KR" dirty="0" err="1"/>
              <a:t>Transfrom</a:t>
            </a:r>
            <a:r>
              <a:rPr lang="en" altLang="ko-Kore-KR" dirty="0"/>
              <a:t>(Discrete audio signal) --&gt; Spectrogram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7C7312-170E-6B4B-833A-5EF369DF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2012966"/>
            <a:ext cx="6881698" cy="4188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87C03-B84C-0142-895F-3491232F8768}"/>
              </a:ext>
            </a:extLst>
          </p:cNvPr>
          <p:cNvSpPr txBox="1"/>
          <p:nvPr/>
        </p:nvSpPr>
        <p:spPr>
          <a:xfrm>
            <a:off x="7825561" y="1336167"/>
            <a:ext cx="39234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i="1" dirty="0"/>
              <a:t># 1. </a:t>
            </a:r>
            <a:r>
              <a:rPr lang="ko-KR" altLang="en-US" sz="1000" i="1" dirty="0"/>
              <a:t>입력 신호</a:t>
            </a:r>
            <a:r>
              <a:rPr lang="en-US" altLang="ko-KR" sz="1000" i="1" dirty="0"/>
              <a:t>(</a:t>
            </a:r>
            <a:r>
              <a:rPr lang="en" altLang="ko-Kore-KR" sz="1000" i="1" dirty="0"/>
              <a:t>X)</a:t>
            </a:r>
            <a:r>
              <a:rPr lang="ko-KR" altLang="en-US" sz="1000" i="1" dirty="0" err="1"/>
              <a:t>를</a:t>
            </a:r>
            <a:r>
              <a:rPr lang="ko-KR" altLang="en-US" sz="1000" i="1" dirty="0"/>
              <a:t> </a:t>
            </a:r>
            <a:r>
              <a:rPr lang="en" altLang="ko-Kore-KR" sz="1000" i="1" dirty="0" err="1"/>
              <a:t>librosa.stft</a:t>
            </a:r>
            <a:r>
              <a:rPr lang="en" altLang="ko-Kore-KR" sz="1000" i="1" dirty="0"/>
              <a:t> </a:t>
            </a:r>
            <a:r>
              <a:rPr lang="ko-KR" altLang="en-US" sz="1000" i="1" dirty="0"/>
              <a:t>함수의 입력으로 하여 </a:t>
            </a:r>
            <a:r>
              <a:rPr lang="en" altLang="ko-Kore-KR" sz="1000" i="1" dirty="0"/>
              <a:t>spectrogram</a:t>
            </a:r>
            <a:r>
              <a:rPr lang="ko-KR" altLang="en-US" sz="1000" i="1" dirty="0"/>
              <a:t>을 구하세요</a:t>
            </a:r>
            <a:r>
              <a:rPr lang="en-US" altLang="ko-KR" sz="1000" i="1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en-US" altLang="ko-KR" sz="1000" i="1" dirty="0"/>
              <a:t># -</a:t>
            </a:r>
            <a:r>
              <a:rPr lang="ko-KR" altLang="en-US" sz="1000" i="1" dirty="0"/>
              <a:t>참고</a:t>
            </a:r>
            <a:r>
              <a:rPr lang="en-US" altLang="ko-KR" sz="1000" i="1" dirty="0"/>
              <a:t>) </a:t>
            </a:r>
            <a:r>
              <a:rPr lang="ko-KR" altLang="en-US" sz="1000" i="1" dirty="0"/>
              <a:t>사람의 음성은 </a:t>
            </a:r>
            <a:r>
              <a:rPr lang="en-US" altLang="ko-KR" sz="1000" i="1" dirty="0"/>
              <a:t>20~40(</a:t>
            </a:r>
            <a:r>
              <a:rPr lang="en" altLang="ko-Kore-KR" sz="1000" i="1" dirty="0" err="1"/>
              <a:t>ms</a:t>
            </a:r>
            <a:r>
              <a:rPr lang="en" altLang="ko-Kore-KR" sz="1000" i="1" dirty="0"/>
              <a:t>) </a:t>
            </a:r>
            <a:r>
              <a:rPr lang="ko-KR" altLang="en-US" sz="1000" i="1" dirty="0"/>
              <a:t>사이 시간 내에서 현재 말하는 발음을 변경할 수 없다고 합니다</a:t>
            </a:r>
            <a:r>
              <a:rPr lang="en-US" altLang="ko-KR" sz="1000" i="1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en-US" altLang="ko-KR" sz="1000" i="1" dirty="0"/>
              <a:t># </a:t>
            </a:r>
            <a:r>
              <a:rPr lang="ko-KR" altLang="en-US" sz="1000" i="1" dirty="0" err="1"/>
              <a:t>시간축에</a:t>
            </a:r>
            <a:r>
              <a:rPr lang="ko-KR" altLang="en-US" sz="1000" i="1" dirty="0"/>
              <a:t> 대한 구간을 나눌 때 </a:t>
            </a:r>
            <a:r>
              <a:rPr lang="en-US" altLang="ko-KR" sz="1000" i="1" dirty="0"/>
              <a:t>20~40(</a:t>
            </a:r>
            <a:r>
              <a:rPr lang="en" altLang="ko-Kore-KR" sz="1000" i="1" dirty="0" err="1"/>
              <a:t>ms</a:t>
            </a:r>
            <a:r>
              <a:rPr lang="en" altLang="ko-Kore-KR" sz="1000" i="1" dirty="0"/>
              <a:t>) </a:t>
            </a:r>
            <a:r>
              <a:rPr lang="ko-KR" altLang="en-US" sz="1000" i="1" dirty="0"/>
              <a:t>이내 간격으로 나누기 위하여 </a:t>
            </a:r>
            <a:r>
              <a:rPr lang="en" altLang="ko-Kore-KR" sz="1000" i="1" dirty="0" err="1"/>
              <a:t>n_fft</a:t>
            </a:r>
            <a:r>
              <a:rPr lang="en" altLang="ko-Kore-KR" sz="1000" i="1" dirty="0"/>
              <a:t> </a:t>
            </a:r>
            <a:r>
              <a:rPr lang="ko-KR" altLang="en-US" sz="1000" i="1" dirty="0" err="1"/>
              <a:t>파라미터</a:t>
            </a:r>
            <a:r>
              <a:rPr lang="ko-KR" altLang="en-US" sz="1000" i="1" dirty="0"/>
              <a:t> 값을 조정해주세요</a:t>
            </a:r>
            <a:r>
              <a:rPr lang="en-US" altLang="ko-KR" sz="1000" i="1" dirty="0"/>
              <a:t>.(</a:t>
            </a:r>
            <a:r>
              <a:rPr lang="ko-KR" altLang="en-US" sz="1000" i="1" dirty="0"/>
              <a:t>베이스라인 성능은 </a:t>
            </a:r>
            <a:r>
              <a:rPr lang="en-US" altLang="ko-KR" sz="1000" i="1" dirty="0"/>
              <a:t>23</a:t>
            </a:r>
            <a:r>
              <a:rPr lang="en" altLang="ko-Kore-KR" sz="1000" i="1" dirty="0" err="1"/>
              <a:t>ms</a:t>
            </a:r>
            <a:r>
              <a:rPr lang="en" altLang="ko-Kore-KR" sz="1000" i="1" dirty="0"/>
              <a:t> </a:t>
            </a:r>
            <a:r>
              <a:rPr lang="ko-KR" altLang="en-US" sz="1000" i="1" dirty="0"/>
              <a:t>간격으로 나누었습니다</a:t>
            </a:r>
            <a:r>
              <a:rPr lang="en-US" altLang="ko-KR" sz="1000" i="1" dirty="0"/>
              <a:t>.)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en-US" altLang="ko-KR" sz="1000" i="1" dirty="0"/>
              <a:t># </a:t>
            </a:r>
            <a:r>
              <a:rPr lang="ko-KR" altLang="en-US" sz="1000" i="1" dirty="0"/>
              <a:t>정확한 조정을 위하여 </a:t>
            </a:r>
            <a:r>
              <a:rPr lang="en" altLang="ko-Kore-KR" sz="1000" i="1" dirty="0" err="1"/>
              <a:t>librosa</a:t>
            </a:r>
            <a:r>
              <a:rPr lang="en" altLang="ko-Kore-KR" sz="1000" i="1" dirty="0"/>
              <a:t> documentation</a:t>
            </a:r>
            <a:r>
              <a:rPr lang="ko-KR" altLang="en-US" sz="1000" i="1" dirty="0"/>
              <a:t>에서 </a:t>
            </a:r>
            <a:r>
              <a:rPr lang="en" altLang="ko-Kore-KR" sz="1000" i="1" dirty="0" err="1"/>
              <a:t>librosa.stft</a:t>
            </a:r>
            <a:r>
              <a:rPr lang="en" altLang="ko-Kore-KR" sz="1000" i="1" dirty="0"/>
              <a:t> </a:t>
            </a:r>
            <a:r>
              <a:rPr lang="ko-KR" altLang="en-US" sz="1000" i="1" dirty="0"/>
              <a:t>함수 내 </a:t>
            </a:r>
            <a:r>
              <a:rPr lang="en" altLang="ko-Kore-KR" sz="1000" i="1" dirty="0" err="1"/>
              <a:t>n_fft</a:t>
            </a:r>
            <a:r>
              <a:rPr lang="en" altLang="ko-Kore-KR" sz="1000" i="1" dirty="0"/>
              <a:t> </a:t>
            </a:r>
            <a:r>
              <a:rPr lang="ko-KR" altLang="en-US" sz="1000" i="1" dirty="0" err="1"/>
              <a:t>파라미터</a:t>
            </a:r>
            <a:r>
              <a:rPr lang="ko-KR" altLang="en-US" sz="1000" i="1" dirty="0"/>
              <a:t> 설명을 참조하세요</a:t>
            </a:r>
            <a:r>
              <a:rPr lang="en-US" altLang="ko-KR" sz="1000" i="1" dirty="0"/>
              <a:t>.</a:t>
            </a:r>
          </a:p>
          <a:p>
            <a:r>
              <a:rPr lang="en" altLang="ko-Kore-KR" sz="1000" i="1" dirty="0"/>
              <a:t># 2. spectrogram</a:t>
            </a:r>
            <a:r>
              <a:rPr lang="ko-KR" altLang="en-US" sz="1000" i="1" dirty="0"/>
              <a:t>에 절대값을 취하여 복소수 형태의 값을 바꾸세요</a:t>
            </a:r>
            <a:r>
              <a:rPr lang="en-US" altLang="ko-KR" sz="1000" i="1" dirty="0"/>
              <a:t>.</a:t>
            </a:r>
          </a:p>
          <a:p>
            <a:r>
              <a:rPr lang="en-US" altLang="ko-KR" sz="1000" i="1" dirty="0"/>
              <a:t># 3. </a:t>
            </a:r>
            <a:r>
              <a:rPr lang="ko-KR" altLang="en-US" sz="1000" i="1" dirty="0"/>
              <a:t>구한 </a:t>
            </a:r>
            <a:r>
              <a:rPr lang="en" altLang="ko-Kore-KR" sz="1000" i="1" dirty="0"/>
              <a:t>spectrogram</a:t>
            </a:r>
            <a:r>
              <a:rPr lang="ko-KR" altLang="en-US" sz="1000" i="1" dirty="0"/>
              <a:t>을 학습에 사용하기 위하여 프레임 축의 평균값을 취한 뒤 </a:t>
            </a:r>
            <a:r>
              <a:rPr lang="en" altLang="ko-Kore-KR" sz="1000" i="1" dirty="0" err="1"/>
              <a:t>spectrogram_feature</a:t>
            </a:r>
            <a:r>
              <a:rPr lang="ko-KR" altLang="en-US" sz="1000" i="1" dirty="0"/>
              <a:t>에 저장해주세요</a:t>
            </a:r>
            <a:r>
              <a:rPr lang="ko-KR" altLang="en-US" sz="1000" dirty="0"/>
              <a:t> </a:t>
            </a:r>
            <a:r>
              <a:rPr lang="en-US" altLang="ko-KR" sz="1000" i="1" dirty="0"/>
              <a:t># -</a:t>
            </a:r>
            <a:r>
              <a:rPr lang="ko-KR" altLang="en-US" sz="1000" i="1" dirty="0"/>
              <a:t>참고</a:t>
            </a:r>
            <a:r>
              <a:rPr lang="en-US" altLang="ko-KR" sz="1000" i="1" dirty="0"/>
              <a:t>) </a:t>
            </a:r>
            <a:r>
              <a:rPr lang="en" altLang="ko-Kore-KR" sz="1000" i="1" dirty="0"/>
              <a:t>spectrogram</a:t>
            </a:r>
            <a:r>
              <a:rPr lang="ko-KR" altLang="en-US" sz="1000" i="1" dirty="0"/>
              <a:t>의 </a:t>
            </a:r>
            <a:r>
              <a:rPr lang="en" altLang="ko-Kore-KR" sz="1000" i="1" dirty="0"/>
              <a:t>shape</a:t>
            </a:r>
            <a:r>
              <a:rPr lang="ko-KR" altLang="en-US" sz="1000" i="1" dirty="0"/>
              <a:t>은 </a:t>
            </a:r>
            <a:r>
              <a:rPr lang="en-US" altLang="ko-KR" sz="1000" i="1" dirty="0"/>
              <a:t>(</a:t>
            </a:r>
            <a:r>
              <a:rPr lang="en" altLang="ko-Kore-KR" sz="1000" i="1" dirty="0"/>
              <a:t>frequency</a:t>
            </a:r>
            <a:r>
              <a:rPr lang="ko-KR" altLang="en-US" sz="1000" i="1" dirty="0"/>
              <a:t>의 길이</a:t>
            </a:r>
            <a:r>
              <a:rPr lang="en-US" altLang="ko-KR" sz="1000" i="1" dirty="0"/>
              <a:t>, </a:t>
            </a:r>
            <a:r>
              <a:rPr lang="ko-KR" altLang="en-US" sz="1000" i="1" dirty="0"/>
              <a:t>프레임 수</a:t>
            </a:r>
            <a:r>
              <a:rPr lang="en-US" altLang="ko-KR" sz="1000" i="1" dirty="0"/>
              <a:t>)</a:t>
            </a:r>
            <a:r>
              <a:rPr lang="ko-KR" altLang="en-US" sz="1000" i="1" dirty="0"/>
              <a:t>로 이루어져있습니다</a:t>
            </a:r>
            <a:r>
              <a:rPr lang="en-US" altLang="ko-KR" sz="1000" i="1" dirty="0"/>
              <a:t>.</a:t>
            </a:r>
            <a:r>
              <a:rPr lang="ko-KR" altLang="en-US" sz="1000" dirty="0"/>
              <a:t> </a:t>
            </a:r>
            <a:r>
              <a:rPr lang="en-US" altLang="ko-KR" sz="1000" i="1" dirty="0"/>
              <a:t># (</a:t>
            </a:r>
            <a:r>
              <a:rPr lang="en" altLang="ko-Kore-KR" sz="1000" i="1" dirty="0" err="1"/>
              <a:t>np.mean</a:t>
            </a:r>
            <a:r>
              <a:rPr lang="ko-KR" altLang="en-US" sz="1000" i="1" dirty="0"/>
              <a:t>함수를 사용하여 </a:t>
            </a:r>
            <a:r>
              <a:rPr lang="en" altLang="ko-Kore-KR" sz="1000" i="1" dirty="0"/>
              <a:t>spectrogram</a:t>
            </a:r>
            <a:r>
              <a:rPr lang="ko-KR" altLang="en-US" sz="1000" i="1" dirty="0"/>
              <a:t>의 </a:t>
            </a:r>
            <a:r>
              <a:rPr lang="en" altLang="ko-Kore-KR" sz="1000" i="1" dirty="0"/>
              <a:t>shape</a:t>
            </a:r>
            <a:r>
              <a:rPr lang="ko-KR" altLang="en-US" sz="1000" i="1" dirty="0"/>
              <a:t>이 </a:t>
            </a:r>
            <a:r>
              <a:rPr lang="en-US" altLang="ko-KR" sz="1000" i="1" dirty="0"/>
              <a:t>(1, </a:t>
            </a:r>
            <a:r>
              <a:rPr lang="en" altLang="ko-Kore-KR" sz="1000" i="1" dirty="0"/>
              <a:t>frequency</a:t>
            </a:r>
            <a:r>
              <a:rPr lang="ko-KR" altLang="en-US" sz="1000" i="1" dirty="0"/>
              <a:t>의 길이</a:t>
            </a:r>
            <a:r>
              <a:rPr lang="en-US" altLang="ko-KR" sz="1000" i="1" dirty="0"/>
              <a:t>)</a:t>
            </a:r>
            <a:r>
              <a:rPr lang="ko-KR" altLang="en-US" sz="1000" i="1" dirty="0"/>
              <a:t>가 되면 성공</a:t>
            </a:r>
            <a:r>
              <a:rPr lang="en-US" altLang="ko-KR" sz="1000" i="1" dirty="0"/>
              <a:t>.)</a:t>
            </a:r>
            <a:endParaRPr kumimoji="1" lang="ko-Kore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C63649-9491-0D46-980D-05FE1AEAB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961" y="3890712"/>
            <a:ext cx="3750613" cy="28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89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 – Feature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추출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extract_feature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87DCB1-C4D4-CC4C-9545-4CA7D034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528209"/>
            <a:ext cx="6394172" cy="2530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B14EC-0261-044F-9A22-3D0B51FB7D58}"/>
              </a:ext>
            </a:extLst>
          </p:cNvPr>
          <p:cNvSpPr txBox="1"/>
          <p:nvPr/>
        </p:nvSpPr>
        <p:spPr>
          <a:xfrm>
            <a:off x="6943059" y="1634534"/>
            <a:ext cx="45932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000" i="1" dirty="0"/>
              <a:t># 1. step3-2</a:t>
            </a:r>
            <a:r>
              <a:rPr lang="ko-KR" altLang="en-US" sz="1000" i="1" dirty="0"/>
              <a:t>에서 구한 </a:t>
            </a:r>
            <a:r>
              <a:rPr lang="en" altLang="ko-Kore-KR" sz="1000" i="1" dirty="0"/>
              <a:t>spectrogram</a:t>
            </a:r>
            <a:r>
              <a:rPr lang="ko-KR" altLang="en-US" sz="1000" i="1" dirty="0"/>
              <a:t>을 제곱하여 </a:t>
            </a:r>
            <a:r>
              <a:rPr lang="en" altLang="ko-Kore-KR" sz="1000" i="1" dirty="0"/>
              <a:t>power spectrogram</a:t>
            </a:r>
            <a:r>
              <a:rPr lang="ko-KR" altLang="en-US" sz="1000" i="1" dirty="0"/>
              <a:t>을 만드세요</a:t>
            </a:r>
            <a:r>
              <a:rPr lang="en-US" altLang="ko-KR" sz="1000" i="1" dirty="0"/>
              <a:t>.</a:t>
            </a:r>
            <a:r>
              <a:rPr lang="ko-KR" altLang="en-US" sz="1000" dirty="0"/>
              <a:t> </a:t>
            </a:r>
            <a:endParaRPr lang="en-US" altLang="ko-KR" sz="1000" i="1" dirty="0"/>
          </a:p>
          <a:p>
            <a:r>
              <a:rPr lang="en-US" altLang="ko-KR" sz="1000" i="1" dirty="0"/>
              <a:t># 2. </a:t>
            </a:r>
            <a:r>
              <a:rPr lang="en" altLang="ko-Kore-KR" sz="1000" i="1" dirty="0"/>
              <a:t>power spectrogram</a:t>
            </a:r>
            <a:r>
              <a:rPr lang="ko-KR" altLang="en-US" sz="1000" i="1" dirty="0"/>
              <a:t>을 </a:t>
            </a:r>
            <a:r>
              <a:rPr lang="en" altLang="ko-Kore-KR" sz="1000" i="1" dirty="0" err="1"/>
              <a:t>librosa.feature.melspectrogram</a:t>
            </a:r>
            <a:r>
              <a:rPr lang="en" altLang="ko-Kore-KR" sz="1000" i="1" dirty="0"/>
              <a:t> </a:t>
            </a:r>
            <a:r>
              <a:rPr lang="ko-KR" altLang="en-US" sz="1000" i="1" dirty="0"/>
              <a:t>함수의 입력으로 하여 </a:t>
            </a:r>
            <a:r>
              <a:rPr lang="en" altLang="ko-Kore-KR" sz="1000" i="1" dirty="0" err="1"/>
              <a:t>mel</a:t>
            </a:r>
            <a:r>
              <a:rPr lang="en" altLang="ko-Kore-KR" sz="1000" i="1" dirty="0"/>
              <a:t>-spectrogram</a:t>
            </a:r>
            <a:r>
              <a:rPr lang="ko-KR" altLang="en-US" sz="1000" i="1" dirty="0"/>
              <a:t>을 구하세요</a:t>
            </a:r>
            <a:r>
              <a:rPr lang="en-US" altLang="ko-KR" sz="1000" i="1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en-US" altLang="ko-KR" sz="1000" i="1" dirty="0"/>
              <a:t># - </a:t>
            </a:r>
            <a:r>
              <a:rPr lang="ko-KR" altLang="en-US" sz="1000" i="1" dirty="0"/>
              <a:t>참고</a:t>
            </a:r>
            <a:r>
              <a:rPr lang="en-US" altLang="ko-KR" sz="1000" i="1" dirty="0"/>
              <a:t>) </a:t>
            </a:r>
            <a:r>
              <a:rPr lang="en" altLang="ko-Kore-KR" sz="1000" i="1" dirty="0"/>
              <a:t>documentation</a:t>
            </a:r>
            <a:r>
              <a:rPr lang="ko-KR" altLang="en-US" sz="1000" i="1" dirty="0"/>
              <a:t>을 통해 </a:t>
            </a:r>
            <a:r>
              <a:rPr lang="en" altLang="ko-Kore-KR" sz="1000" i="1" dirty="0" err="1"/>
              <a:t>librosa.feature.melspectrogram</a:t>
            </a:r>
            <a:r>
              <a:rPr lang="en" altLang="ko-Kore-KR" sz="1000" i="1" dirty="0"/>
              <a:t> </a:t>
            </a:r>
            <a:r>
              <a:rPr lang="ko-KR" altLang="en-US" sz="1000" i="1" dirty="0"/>
              <a:t>함수의 입력 인자를 꼭 확인하셔서 올바르게 넣어주세요</a:t>
            </a:r>
            <a:r>
              <a:rPr lang="en-US" altLang="ko-KR" sz="1000" i="1" dirty="0"/>
              <a:t>.</a:t>
            </a:r>
            <a:r>
              <a:rPr lang="ko-KR" altLang="en-US" sz="1000" dirty="0"/>
              <a:t> </a:t>
            </a:r>
            <a:endParaRPr lang="en-US" altLang="ko-KR" sz="1000" i="1" dirty="0"/>
          </a:p>
          <a:p>
            <a:r>
              <a:rPr lang="en-US" altLang="ko-KR" sz="1000" i="1" dirty="0"/>
              <a:t># 3. </a:t>
            </a:r>
            <a:r>
              <a:rPr lang="en" altLang="ko-Kore-KR" sz="1000" i="1" dirty="0"/>
              <a:t>step4-2</a:t>
            </a:r>
            <a:r>
              <a:rPr lang="ko-KR" altLang="en-US" sz="1000" i="1" dirty="0"/>
              <a:t>에서 구한 </a:t>
            </a:r>
            <a:r>
              <a:rPr lang="en" altLang="ko-Kore-KR" sz="1000" i="1" dirty="0" err="1"/>
              <a:t>mel</a:t>
            </a:r>
            <a:r>
              <a:rPr lang="en" altLang="ko-Kore-KR" sz="1000" i="1" dirty="0"/>
              <a:t>-spectrogram</a:t>
            </a:r>
            <a:r>
              <a:rPr lang="ko-KR" altLang="en-US" sz="1000" i="1" dirty="0"/>
              <a:t>은 </a:t>
            </a:r>
            <a:r>
              <a:rPr lang="en" altLang="ko-Kore-KR" sz="1000" i="1" dirty="0"/>
              <a:t>power-magnitude </a:t>
            </a:r>
            <a:r>
              <a:rPr lang="ko-KR" altLang="en-US" sz="1000" i="1" dirty="0"/>
              <a:t>값입니다</a:t>
            </a:r>
            <a:r>
              <a:rPr lang="en-US" altLang="ko-KR" sz="1000" i="1" dirty="0"/>
              <a:t>. </a:t>
            </a:r>
            <a:r>
              <a:rPr lang="en" altLang="ko-Kore-KR" sz="1000" i="1" dirty="0" err="1"/>
              <a:t>librosa.power_to_db</a:t>
            </a:r>
            <a:r>
              <a:rPr lang="ko-KR" altLang="en-US" sz="1000" i="1" dirty="0"/>
              <a:t>함수를 통하여 </a:t>
            </a:r>
            <a:r>
              <a:rPr lang="en" altLang="ko-Kore-KR" sz="1000" i="1" dirty="0"/>
              <a:t>power magnitude</a:t>
            </a:r>
            <a:r>
              <a:rPr lang="ko-KR" altLang="en-US" sz="1000" i="1" dirty="0" err="1"/>
              <a:t>를</a:t>
            </a:r>
            <a:r>
              <a:rPr lang="ko-KR" altLang="en-US" sz="1000" i="1" dirty="0"/>
              <a:t> </a:t>
            </a:r>
            <a:r>
              <a:rPr lang="ko-KR" altLang="en-US" sz="1000" i="1" dirty="0" err="1"/>
              <a:t>데쉬벨</a:t>
            </a:r>
            <a:r>
              <a:rPr lang="en-US" altLang="ko-KR" sz="1000" i="1" dirty="0"/>
              <a:t>(</a:t>
            </a:r>
            <a:r>
              <a:rPr lang="en" altLang="ko-Kore-KR" sz="1000" i="1" dirty="0" err="1"/>
              <a:t>db</a:t>
            </a:r>
            <a:r>
              <a:rPr lang="en" altLang="ko-Kore-KR" sz="1000" i="1" dirty="0"/>
              <a:t>)</a:t>
            </a:r>
            <a:r>
              <a:rPr lang="ko-KR" altLang="en-US" sz="1000" i="1" dirty="0"/>
              <a:t>로 변환하세요</a:t>
            </a:r>
            <a:r>
              <a:rPr lang="en-US" altLang="ko-KR" sz="1000" i="1" dirty="0"/>
              <a:t>.</a:t>
            </a:r>
          </a:p>
          <a:p>
            <a:r>
              <a:rPr lang="en-US" altLang="ko-KR" sz="1000" i="1" dirty="0"/>
              <a:t># 4. </a:t>
            </a:r>
            <a:r>
              <a:rPr lang="ko-KR" altLang="en-US" sz="1000" i="1" dirty="0"/>
              <a:t>구한 </a:t>
            </a:r>
            <a:r>
              <a:rPr lang="en" altLang="ko-Kore-KR" sz="1000" i="1" dirty="0" err="1"/>
              <a:t>mel</a:t>
            </a:r>
            <a:r>
              <a:rPr lang="en" altLang="ko-Kore-KR" sz="1000" i="1" dirty="0"/>
              <a:t>-spectrogram</a:t>
            </a:r>
            <a:r>
              <a:rPr lang="ko-KR" altLang="en-US" sz="1000" i="1" dirty="0"/>
              <a:t>을 학습에 사용하기 위하여 프레임 축의 평균값을 취한 뒤 </a:t>
            </a:r>
            <a:r>
              <a:rPr lang="en" altLang="ko-Kore-KR" sz="1000" i="1" dirty="0" err="1"/>
              <a:t>mel_spectrogram_feature</a:t>
            </a:r>
            <a:r>
              <a:rPr lang="ko-KR" altLang="en-US" sz="1000" i="1" dirty="0"/>
              <a:t>에 저장해주세요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en-US" altLang="ko-KR" sz="1000" i="1" dirty="0"/>
              <a:t># -</a:t>
            </a:r>
            <a:r>
              <a:rPr lang="ko-KR" altLang="en-US" sz="1000" i="1" dirty="0"/>
              <a:t>참고</a:t>
            </a:r>
            <a:r>
              <a:rPr lang="en-US" altLang="ko-KR" sz="1000" i="1" dirty="0"/>
              <a:t>) </a:t>
            </a:r>
            <a:r>
              <a:rPr lang="en" altLang="ko-Kore-KR" sz="1000" i="1" dirty="0" err="1"/>
              <a:t>mel</a:t>
            </a:r>
            <a:r>
              <a:rPr lang="en" altLang="ko-Kore-KR" sz="1000" i="1" dirty="0"/>
              <a:t>-spectrogram</a:t>
            </a:r>
            <a:r>
              <a:rPr lang="ko-KR" altLang="en-US" sz="1000" i="1" dirty="0"/>
              <a:t>의 </a:t>
            </a:r>
            <a:r>
              <a:rPr lang="en" altLang="ko-Kore-KR" sz="1000" i="1" dirty="0"/>
              <a:t>shape</a:t>
            </a:r>
            <a:r>
              <a:rPr lang="ko-KR" altLang="en-US" sz="1000" i="1" dirty="0"/>
              <a:t>은 </a:t>
            </a:r>
            <a:r>
              <a:rPr lang="en-US" altLang="ko-KR" sz="1000" i="1" dirty="0"/>
              <a:t>(</a:t>
            </a:r>
            <a:r>
              <a:rPr lang="en" altLang="ko-Kore-KR" sz="1000" i="1" dirty="0" err="1"/>
              <a:t>mel</a:t>
            </a:r>
            <a:r>
              <a:rPr lang="en" altLang="ko-Kore-KR" sz="1000" i="1" dirty="0"/>
              <a:t> filter</a:t>
            </a:r>
            <a:r>
              <a:rPr lang="ko-KR" altLang="en-US" sz="1000" i="1" dirty="0"/>
              <a:t>의 길이</a:t>
            </a:r>
            <a:r>
              <a:rPr lang="en-US" altLang="ko-KR" sz="1000" i="1" dirty="0"/>
              <a:t>, </a:t>
            </a:r>
            <a:r>
              <a:rPr lang="ko-KR" altLang="en-US" sz="1000" i="1" dirty="0"/>
              <a:t>프레임 수</a:t>
            </a:r>
            <a:r>
              <a:rPr lang="en-US" altLang="ko-KR" sz="1000" i="1" dirty="0"/>
              <a:t>)</a:t>
            </a:r>
            <a:r>
              <a:rPr lang="ko-KR" altLang="en-US" sz="1000" i="1" dirty="0"/>
              <a:t>로 이루어져있습니다</a:t>
            </a:r>
            <a:r>
              <a:rPr lang="en-US" altLang="ko-KR" sz="1000" i="1" dirty="0"/>
              <a:t>.</a:t>
            </a:r>
            <a:r>
              <a:rPr lang="ko-KR" altLang="en-US" sz="1000" dirty="0"/>
              <a:t> </a:t>
            </a:r>
            <a:r>
              <a:rPr lang="en-US" altLang="ko-KR" sz="1000" i="1" dirty="0"/>
              <a:t>(</a:t>
            </a:r>
            <a:r>
              <a:rPr lang="en" altLang="ko-Kore-KR" sz="1000" i="1" dirty="0" err="1"/>
              <a:t>np.mean</a:t>
            </a:r>
            <a:r>
              <a:rPr lang="ko-KR" altLang="en-US" sz="1000" i="1" dirty="0"/>
              <a:t>함수를 사용하여 </a:t>
            </a:r>
            <a:r>
              <a:rPr lang="en" altLang="ko-Kore-KR" sz="1000" i="1" dirty="0" err="1"/>
              <a:t>mel</a:t>
            </a:r>
            <a:r>
              <a:rPr lang="en" altLang="ko-Kore-KR" sz="1000" i="1" dirty="0"/>
              <a:t>-spectrogram</a:t>
            </a:r>
            <a:r>
              <a:rPr lang="ko-KR" altLang="en-US" sz="1000" i="1" dirty="0"/>
              <a:t>의 </a:t>
            </a:r>
            <a:r>
              <a:rPr lang="en" altLang="ko-Kore-KR" sz="1000" i="1" dirty="0"/>
              <a:t>shape</a:t>
            </a:r>
            <a:r>
              <a:rPr lang="ko-KR" altLang="en-US" sz="1000" i="1" dirty="0"/>
              <a:t>이 </a:t>
            </a:r>
            <a:r>
              <a:rPr lang="en-US" altLang="ko-KR" sz="1000" i="1" dirty="0"/>
              <a:t>(1, </a:t>
            </a:r>
            <a:r>
              <a:rPr lang="en" altLang="ko-Kore-KR" sz="1000" i="1" dirty="0" err="1"/>
              <a:t>mel</a:t>
            </a:r>
            <a:r>
              <a:rPr lang="en" altLang="ko-Kore-KR" sz="1000" i="1" dirty="0"/>
              <a:t> filter</a:t>
            </a:r>
            <a:r>
              <a:rPr lang="ko-KR" altLang="en-US" sz="1000" i="1" dirty="0"/>
              <a:t>의 길이</a:t>
            </a:r>
            <a:r>
              <a:rPr lang="en-US" altLang="ko-KR" sz="1000" i="1" dirty="0"/>
              <a:t>)</a:t>
            </a:r>
            <a:r>
              <a:rPr lang="ko-KR" altLang="en-US" sz="1000" i="1" dirty="0"/>
              <a:t>가 되면 성공</a:t>
            </a:r>
            <a:r>
              <a:rPr lang="en-US" altLang="ko-KR" sz="1000" i="1" dirty="0"/>
              <a:t>.)</a:t>
            </a:r>
            <a:endParaRPr kumimoji="1" lang="ko-Kore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E065C1-C048-B04E-B315-87E46458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80" y="4066584"/>
            <a:ext cx="4700477" cy="486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19ED55-7DE2-1F4F-9C1E-2C01E3B3E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780" y="4846085"/>
            <a:ext cx="4593266" cy="7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64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 – Feature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추출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extract_feature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E27D46-9EFC-C14E-AE1F-8396C772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90" y="1572584"/>
            <a:ext cx="5822173" cy="2085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09A45-2691-5A4C-99FB-28745C7EFA98}"/>
              </a:ext>
            </a:extLst>
          </p:cNvPr>
          <p:cNvSpPr txBox="1"/>
          <p:nvPr/>
        </p:nvSpPr>
        <p:spPr>
          <a:xfrm>
            <a:off x="6605920" y="1700175"/>
            <a:ext cx="5156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000" i="1" dirty="0"/>
              <a:t># 1. step4-3</a:t>
            </a:r>
            <a:r>
              <a:rPr lang="ko-KR" altLang="en-US" sz="1000" i="1" dirty="0"/>
              <a:t>에서 </a:t>
            </a:r>
            <a:r>
              <a:rPr lang="ko-KR" altLang="en-US" sz="1000" i="1" dirty="0" err="1"/>
              <a:t>데쉬벨로</a:t>
            </a:r>
            <a:r>
              <a:rPr lang="ko-KR" altLang="en-US" sz="1000" i="1" dirty="0"/>
              <a:t> 변환한 </a:t>
            </a:r>
            <a:r>
              <a:rPr lang="en" altLang="ko-Kore-KR" sz="1000" i="1" dirty="0" err="1"/>
              <a:t>mel</a:t>
            </a:r>
            <a:r>
              <a:rPr lang="en" altLang="ko-Kore-KR" sz="1000" i="1" dirty="0"/>
              <a:t>-spectrogram</a:t>
            </a:r>
            <a:r>
              <a:rPr lang="ko-KR" altLang="en-US" sz="1000" i="1" dirty="0"/>
              <a:t>을 </a:t>
            </a:r>
            <a:r>
              <a:rPr lang="en" altLang="ko-Kore-KR" sz="1000" i="1" dirty="0" err="1"/>
              <a:t>librosa.feature.mfcc</a:t>
            </a:r>
            <a:r>
              <a:rPr lang="en" altLang="ko-Kore-KR" sz="1000" i="1" dirty="0"/>
              <a:t> </a:t>
            </a:r>
            <a:r>
              <a:rPr lang="ko-KR" altLang="en-US" sz="1000" i="1" dirty="0"/>
              <a:t>함수의 입력으로 하여 </a:t>
            </a:r>
            <a:r>
              <a:rPr lang="en" altLang="ko-Kore-KR" sz="1000" i="1" dirty="0"/>
              <a:t>MFCC</a:t>
            </a:r>
            <a:r>
              <a:rPr lang="ko-KR" altLang="en-US" sz="1000" i="1" dirty="0" err="1"/>
              <a:t>를</a:t>
            </a:r>
            <a:r>
              <a:rPr lang="ko-KR" altLang="en-US" sz="1000" i="1" dirty="0"/>
              <a:t> 구하세요</a:t>
            </a:r>
            <a:r>
              <a:rPr lang="en-US" altLang="ko-KR" sz="1000" i="1" dirty="0"/>
              <a:t>.</a:t>
            </a:r>
            <a:r>
              <a:rPr lang="ko-KR" altLang="en-US" sz="1000" dirty="0"/>
              <a:t> </a:t>
            </a:r>
            <a:r>
              <a:rPr lang="en-US" altLang="ko-KR" sz="1000" i="1" dirty="0"/>
              <a:t># - </a:t>
            </a:r>
            <a:r>
              <a:rPr lang="ko-KR" altLang="en-US" sz="1000" i="1" dirty="0"/>
              <a:t>참고</a:t>
            </a:r>
            <a:r>
              <a:rPr lang="en-US" altLang="ko-KR" sz="1000" i="1" dirty="0"/>
              <a:t>) </a:t>
            </a:r>
            <a:r>
              <a:rPr lang="en" altLang="ko-Kore-KR" sz="1000" i="1" dirty="0"/>
              <a:t>documentation</a:t>
            </a:r>
            <a:r>
              <a:rPr lang="ko-KR" altLang="en-US" sz="1000" i="1" dirty="0"/>
              <a:t>을 통해 </a:t>
            </a:r>
            <a:r>
              <a:rPr lang="en" altLang="ko-Kore-KR" sz="1000" i="1" dirty="0" err="1"/>
              <a:t>librosa.feature.mfcc</a:t>
            </a:r>
            <a:r>
              <a:rPr lang="en" altLang="ko-Kore-KR" sz="1000" i="1" dirty="0"/>
              <a:t> </a:t>
            </a:r>
            <a:r>
              <a:rPr lang="ko-KR" altLang="en-US" sz="1000" i="1" dirty="0"/>
              <a:t>함수의 입력 인자를 꼭 확인하셔서 올바르게 넣어주세요</a:t>
            </a:r>
            <a:r>
              <a:rPr lang="en-US" altLang="ko-KR" sz="1000" i="1" dirty="0"/>
              <a:t>.</a:t>
            </a:r>
            <a:r>
              <a:rPr lang="ko-KR" altLang="en-US" sz="1000" dirty="0"/>
              <a:t> </a:t>
            </a:r>
            <a:r>
              <a:rPr lang="en-US" altLang="ko-KR" sz="1000" i="1" dirty="0"/>
              <a:t>#</a:t>
            </a:r>
            <a:r>
              <a:rPr lang="ko-KR" altLang="en-US" sz="1000" dirty="0"/>
              <a:t> </a:t>
            </a:r>
            <a:r>
              <a:rPr lang="en-US" altLang="ko-KR" sz="1000" i="1" dirty="0"/>
              <a:t># 2. </a:t>
            </a:r>
            <a:r>
              <a:rPr lang="ko-KR" altLang="en-US" sz="1000" i="1" dirty="0"/>
              <a:t>구한 </a:t>
            </a:r>
            <a:r>
              <a:rPr lang="en" altLang="ko-Kore-KR" sz="1000" i="1" dirty="0"/>
              <a:t>MFCC </a:t>
            </a:r>
            <a:r>
              <a:rPr lang="ko-KR" altLang="en-US" sz="1000" i="1" dirty="0"/>
              <a:t>학습에 사용하기 위하여 프레임 축의 평균값을 취한 뒤 </a:t>
            </a:r>
            <a:r>
              <a:rPr lang="en" altLang="ko-Kore-KR" sz="1000" i="1" dirty="0" err="1"/>
              <a:t>mfcc_feature</a:t>
            </a:r>
            <a:r>
              <a:rPr lang="ko-KR" altLang="en-US" sz="1000" i="1" dirty="0"/>
              <a:t>에 저장해주세요</a:t>
            </a:r>
            <a:r>
              <a:rPr lang="ko-KR" altLang="en-US" sz="1000" dirty="0"/>
              <a:t> </a:t>
            </a:r>
            <a:r>
              <a:rPr lang="en-US" altLang="ko-KR" sz="1000" i="1" dirty="0"/>
              <a:t># -</a:t>
            </a:r>
            <a:r>
              <a:rPr lang="ko-KR" altLang="en-US" sz="1000" i="1" dirty="0"/>
              <a:t>참고</a:t>
            </a:r>
            <a:r>
              <a:rPr lang="en-US" altLang="ko-KR" sz="1000" i="1" dirty="0"/>
              <a:t>) </a:t>
            </a:r>
            <a:r>
              <a:rPr lang="en" altLang="ko-Kore-KR" sz="1000" i="1" dirty="0"/>
              <a:t>MFCC shape</a:t>
            </a:r>
            <a:r>
              <a:rPr lang="ko-KR" altLang="en-US" sz="1000" i="1" dirty="0"/>
              <a:t>은 </a:t>
            </a:r>
            <a:r>
              <a:rPr lang="en-US" altLang="ko-KR" sz="1000" i="1" dirty="0"/>
              <a:t>(</a:t>
            </a:r>
            <a:r>
              <a:rPr lang="en" altLang="ko-Kore-KR" sz="1000" i="1" dirty="0"/>
              <a:t>MFCC</a:t>
            </a:r>
            <a:r>
              <a:rPr lang="ko-KR" altLang="en-US" sz="1000" i="1" dirty="0"/>
              <a:t>의 길이</a:t>
            </a:r>
            <a:r>
              <a:rPr lang="en-US" altLang="ko-KR" sz="1000" i="1" dirty="0"/>
              <a:t>, </a:t>
            </a:r>
            <a:r>
              <a:rPr lang="ko-KR" altLang="en-US" sz="1000" i="1" dirty="0"/>
              <a:t>프레임 수</a:t>
            </a:r>
            <a:r>
              <a:rPr lang="en-US" altLang="ko-KR" sz="1000" i="1" dirty="0"/>
              <a:t>)</a:t>
            </a:r>
            <a:r>
              <a:rPr lang="ko-KR" altLang="en-US" sz="1000" i="1" dirty="0"/>
              <a:t>로 이루어져있습니다</a:t>
            </a:r>
            <a:r>
              <a:rPr lang="en-US" altLang="ko-KR" sz="1000" i="1" dirty="0"/>
              <a:t>.</a:t>
            </a:r>
            <a:r>
              <a:rPr lang="ko-KR" altLang="en-US" sz="1000" dirty="0"/>
              <a:t> </a:t>
            </a:r>
            <a:r>
              <a:rPr lang="en-US" altLang="ko-KR" sz="1000" i="1" dirty="0"/>
              <a:t># (</a:t>
            </a:r>
            <a:r>
              <a:rPr lang="en" altLang="ko-Kore-KR" sz="1000" i="1" dirty="0" err="1"/>
              <a:t>np.mean</a:t>
            </a:r>
            <a:r>
              <a:rPr lang="ko-KR" altLang="en-US" sz="1000" i="1" dirty="0"/>
              <a:t>함수를 사용하여 </a:t>
            </a:r>
            <a:r>
              <a:rPr lang="en" altLang="ko-Kore-KR" sz="1000" i="1" dirty="0"/>
              <a:t>MFCC</a:t>
            </a:r>
            <a:r>
              <a:rPr lang="ko-KR" altLang="en-US" sz="1000" i="1" dirty="0"/>
              <a:t>의 </a:t>
            </a:r>
            <a:r>
              <a:rPr lang="en" altLang="ko-Kore-KR" sz="1000" i="1" dirty="0"/>
              <a:t>shape</a:t>
            </a:r>
            <a:r>
              <a:rPr lang="ko-KR" altLang="en-US" sz="1000" i="1" dirty="0"/>
              <a:t>이 </a:t>
            </a:r>
            <a:r>
              <a:rPr lang="en-US" altLang="ko-KR" sz="1000" i="1" dirty="0"/>
              <a:t>(1, </a:t>
            </a:r>
            <a:r>
              <a:rPr lang="en" altLang="ko-Kore-KR" sz="1000" i="1" dirty="0"/>
              <a:t>MFCC</a:t>
            </a:r>
            <a:r>
              <a:rPr lang="ko-KR" altLang="en-US" sz="1000" i="1" dirty="0"/>
              <a:t>의 길이</a:t>
            </a:r>
            <a:r>
              <a:rPr lang="en-US" altLang="ko-KR" sz="1000" i="1" dirty="0"/>
              <a:t>)</a:t>
            </a:r>
            <a:r>
              <a:rPr lang="ko-KR" altLang="en-US" sz="1000" i="1" dirty="0"/>
              <a:t>가 되면 성공</a:t>
            </a:r>
            <a:r>
              <a:rPr lang="en-US" altLang="ko-KR" sz="1000" i="1" dirty="0"/>
              <a:t>.)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49982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 -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 및 추론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3A5BB1-99BC-EA4A-ABD2-16BDCC12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0" y="1191724"/>
            <a:ext cx="5310840" cy="53588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F53062-A5CA-DE4C-B0EF-917CE1B42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1724"/>
            <a:ext cx="4830726" cy="244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21F20-7454-9D42-9A69-5178FA2BAAA9}"/>
              </a:ext>
            </a:extLst>
          </p:cNvPr>
          <p:cNvSpPr txBox="1"/>
          <p:nvPr/>
        </p:nvSpPr>
        <p:spPr>
          <a:xfrm>
            <a:off x="6096000" y="3645433"/>
            <a:ext cx="43877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000" dirty="0" err="1"/>
              <a:t>test_score</a:t>
            </a:r>
            <a:r>
              <a:rPr kumimoji="1" lang="en" altLang="ko-Kore-KR" sz="1000" dirty="0"/>
              <a:t> </a:t>
            </a:r>
            <a:r>
              <a:rPr kumimoji="1" lang="ko-KR" altLang="en-US" sz="1000" dirty="0"/>
              <a:t>가 낮은 것에 비해 </a:t>
            </a:r>
            <a:r>
              <a:rPr kumimoji="1" lang="en" altLang="ko-Kore-KR" sz="1000" dirty="0" err="1"/>
              <a:t>train_score</a:t>
            </a:r>
            <a:r>
              <a:rPr kumimoji="1" lang="ko-KR" altLang="en-US" sz="1000" dirty="0"/>
              <a:t>는 모두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이었다 </a:t>
            </a:r>
            <a:r>
              <a:rPr kumimoji="1" lang="en-US" altLang="ko-KR" sz="1000" dirty="0"/>
              <a:t>-&gt; </a:t>
            </a:r>
            <a:r>
              <a:rPr kumimoji="1" lang="en" altLang="ko-Kore-KR" sz="1000" dirty="0"/>
              <a:t>overfitting??</a:t>
            </a:r>
          </a:p>
          <a:p>
            <a:r>
              <a:rPr kumimoji="1" lang="en" altLang="ko-Kore-KR" sz="1000" dirty="0"/>
              <a:t>- </a:t>
            </a:r>
            <a:r>
              <a:rPr kumimoji="1" lang="ko-KR" altLang="en-US" sz="1000" dirty="0"/>
              <a:t>데이터 차원 수를 줄인다</a:t>
            </a:r>
            <a:r>
              <a:rPr kumimoji="1" lang="en-US" altLang="ko-KR" sz="1000" dirty="0"/>
              <a:t>.</a:t>
            </a:r>
          </a:p>
          <a:p>
            <a:r>
              <a:rPr kumimoji="1" lang="en-US" altLang="ko-KR" sz="1000" dirty="0"/>
              <a:t>- </a:t>
            </a:r>
            <a:r>
              <a:rPr kumimoji="1" lang="en" altLang="ko-Kore-KR" sz="1000" dirty="0" err="1"/>
              <a:t>RandomForest</a:t>
            </a:r>
            <a:r>
              <a:rPr kumimoji="1" lang="ko-KR" altLang="en-US" sz="1000" dirty="0"/>
              <a:t>의 </a:t>
            </a:r>
            <a:r>
              <a:rPr kumimoji="1" lang="ko-KR" altLang="en-US" sz="1000" dirty="0" err="1"/>
              <a:t>파라미터를</a:t>
            </a:r>
            <a:r>
              <a:rPr kumimoji="1" lang="ko-KR" altLang="en-US" sz="1000" dirty="0"/>
              <a:t> 조절하여 학습을 조절한다</a:t>
            </a:r>
            <a:r>
              <a:rPr kumimoji="1" lang="en-US" altLang="ko-KR" sz="1000" dirty="0"/>
              <a:t>.</a:t>
            </a:r>
            <a:endParaRPr kumimoji="1" lang="ko-Kore-KR" altLang="en-US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E28397-4D92-DF42-BCCF-E05E0EE38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713" y="5112278"/>
            <a:ext cx="5103299" cy="5539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3D78FB-6E0A-2F40-BBBE-6460C990E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55" y="4378501"/>
            <a:ext cx="5103300" cy="5547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A6008E-2CBE-3246-84B4-C0600FEAC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06" y="5761222"/>
            <a:ext cx="5126449" cy="818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39BE8EAF-0C3A-7E4E-B937-D544055CBBBD}"/>
                  </a:ext>
                </a:extLst>
              </p14:cNvPr>
              <p14:cNvContentPartPr/>
              <p14:nvPr/>
            </p14:nvContentPartPr>
            <p14:xfrm>
              <a:off x="6464386" y="6110406"/>
              <a:ext cx="561600" cy="1191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39BE8EAF-0C3A-7E4E-B937-D544055CB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49266" y="6094926"/>
                <a:ext cx="5922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55A9776C-9106-F843-B1B5-888FB107D651}"/>
                  </a:ext>
                </a:extLst>
              </p14:cNvPr>
              <p14:cNvContentPartPr/>
              <p14:nvPr/>
            </p14:nvContentPartPr>
            <p14:xfrm>
              <a:off x="6529186" y="6082326"/>
              <a:ext cx="800280" cy="1893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55A9776C-9106-F843-B1B5-888FB107D65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14066" y="6067206"/>
                <a:ext cx="830880" cy="2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9281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1 - PCA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849557-CD7A-CC43-B6A5-57DAF4EEE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36167"/>
            <a:ext cx="8744245" cy="52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82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817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1 - PCA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CFA999-CA1C-254E-8A61-F9261FC4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1" y="1336167"/>
            <a:ext cx="5565738" cy="40634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5ABEB7-757E-0C4C-B1C5-C95CD8A1B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381" y="1336167"/>
            <a:ext cx="4479071" cy="2959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96F535-CDE5-ED47-BEF5-DA45E7FA4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904" y="4439831"/>
            <a:ext cx="5036966" cy="23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9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</TotalTime>
  <Words>729</Words>
  <Application>Microsoft Macintosh PowerPoint</Application>
  <PresentationFormat>와이드스크린</PresentationFormat>
  <Paragraphs>82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</vt:lpstr>
      <vt:lpstr>맑은 고딕</vt:lpstr>
      <vt:lpstr>나눔스퀘어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조영래</cp:lastModifiedBy>
  <cp:revision>42</cp:revision>
  <dcterms:created xsi:type="dcterms:W3CDTF">2020-05-15T03:41:41Z</dcterms:created>
  <dcterms:modified xsi:type="dcterms:W3CDTF">2021-06-07T02:06:58Z</dcterms:modified>
</cp:coreProperties>
</file>